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Inter Bold" charset="1" panose="020B0802030000000004"/>
      <p:regular r:id="rId20"/>
    </p:embeddedFont>
    <p:embeddedFont>
      <p:font typeface="Open Sans Bold" charset="1" panose="00000000000000000000"/>
      <p:regular r:id="rId21"/>
    </p:embeddedFont>
    <p:embeddedFont>
      <p:font typeface="Open Sans Semi-Bold" charset="1" panose="00000000000000000000"/>
      <p:regular r:id="rId22"/>
    </p:embeddedFont>
    <p:embeddedFont>
      <p:font typeface="Open Sans" charset="1" panose="00000000000000000000"/>
      <p:regular r:id="rId23"/>
    </p:embeddedFont>
    <p:embeddedFont>
      <p:font typeface="Inter Ultra-Bold" charset="1" panose="02000503000000020004"/>
      <p:regular r:id="rId24"/>
    </p:embeddedFont>
    <p:embeddedFont>
      <p:font typeface="Montserrat Semi-Bold" charset="1" panose="00000700000000000000"/>
      <p:regular r:id="rId25"/>
    </p:embeddedFont>
    <p:embeddedFont>
      <p:font typeface="Open Sans Medium" charset="1" panose="00000000000000000000"/>
      <p:regular r:id="rId26"/>
    </p:embeddedFont>
    <p:embeddedFont>
      <p:font typeface="Open Sans Bold Italic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https://www.linkedin.com/in/daniya-ghoshal-804a39285/" TargetMode="External" Type="http://schemas.openxmlformats.org/officeDocument/2006/relationships/hyperlink"/><Relationship Id="rId5" Target="https://github.com/ItsjustDaniya" TargetMode="External" Type="http://schemas.openxmlformats.org/officeDocument/2006/relationships/hyperlink"/><Relationship Id="rId6" Target="https://www.notion.so/Hey-there-I-am-Daniya-2c415baf3592802b8d0bfd17de0aca63?source=copy_link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2759" y="6802807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cap="flat" w="38100">
            <a:solidFill>
              <a:srgbClr val="1772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028641" y="1231643"/>
            <a:ext cx="5200637" cy="520063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4658" y="4976454"/>
            <a:ext cx="447675" cy="44767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24956" y="656036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872814"/>
            <a:ext cx="12540895" cy="278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INSIGHTS ON INVENTORY DATA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4658" y="8881603"/>
            <a:ext cx="10155510" cy="1233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39" indent="-172720" lvl="1">
              <a:lnSpc>
                <a:spcPts val="2479"/>
              </a:lnSpc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Analyzed operational inventory data to identify risks and inefficiencies</a:t>
            </a:r>
          </a:p>
          <a:p>
            <a:pPr algn="just" marL="345439" indent="-172720" lvl="1">
              <a:lnSpc>
                <a:spcPts val="2479"/>
              </a:lnSpc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Translated data into business insights for decision-making</a:t>
            </a:r>
          </a:p>
          <a:p>
            <a:pPr algn="just" marL="345439" indent="-172720" lvl="1">
              <a:lnSpc>
                <a:spcPts val="2479"/>
              </a:lnSpc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Worked with structured datasets to support optimization strategies</a:t>
            </a:r>
          </a:p>
          <a:p>
            <a:pPr algn="just" marL="0" indent="0" lvl="0">
              <a:lnSpc>
                <a:spcPts val="247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4344595" y="8862553"/>
            <a:ext cx="2868747" cy="36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99"/>
              </a:lnSpc>
            </a:pPr>
            <a:r>
              <a:rPr lang="en-US" b="true" sz="1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November 2026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11249" y="4787177"/>
            <a:ext cx="812689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</a:pPr>
            <a:r>
              <a:rPr lang="en-US" b="true" sz="2799" spc="20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TURNING OPERATIONAL DATA INTO ACTIONABLE DECISIONS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57293" y="662932"/>
            <a:ext cx="65436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Daniya | Data Analyst Portfolio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7090" y="2231409"/>
            <a:ext cx="16714740" cy="10818995"/>
          </a:xfrm>
          <a:custGeom>
            <a:avLst/>
            <a:gdLst/>
            <a:ahLst/>
            <a:cxnLst/>
            <a:rect r="r" b="b" t="t" l="l"/>
            <a:pathLst>
              <a:path h="10818995" w="16714740">
                <a:moveTo>
                  <a:pt x="0" y="0"/>
                </a:moveTo>
                <a:lnTo>
                  <a:pt x="16714740" y="0"/>
                </a:lnTo>
                <a:lnTo>
                  <a:pt x="16714740" y="10818995"/>
                </a:lnTo>
                <a:lnTo>
                  <a:pt x="0" y="10818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38720"/>
            <a:ext cx="16230600" cy="128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05"/>
              </a:lnSpc>
            </a:pPr>
            <a:r>
              <a:rPr lang="en-US" b="true" sz="10006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SAL</a:t>
            </a:r>
            <a:r>
              <a:rPr lang="en-US" b="true" sz="10006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ES &amp; PROFITABILITY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01975" y="3061729"/>
            <a:ext cx="7428904" cy="2998333"/>
            <a:chOff x="0" y="0"/>
            <a:chExt cx="1956584" cy="7896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77090" y="3256012"/>
            <a:ext cx="1154202" cy="804358"/>
            <a:chOff x="0" y="0"/>
            <a:chExt cx="303987" cy="2118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134070" y="6507737"/>
            <a:ext cx="7428904" cy="2998333"/>
            <a:chOff x="0" y="0"/>
            <a:chExt cx="1956584" cy="7896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784269" y="3061729"/>
            <a:ext cx="7428904" cy="2998333"/>
            <a:chOff x="0" y="0"/>
            <a:chExt cx="1956584" cy="7896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062075" y="3256012"/>
            <a:ext cx="1154202" cy="804358"/>
            <a:chOff x="0" y="0"/>
            <a:chExt cx="303987" cy="2118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482073" y="6736337"/>
            <a:ext cx="1154202" cy="804358"/>
            <a:chOff x="0" y="0"/>
            <a:chExt cx="303987" cy="2118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214039" y="3474937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34037" y="6955261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34037" y="3474937"/>
            <a:ext cx="481534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Total Sales Revenue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02052" y="3474937"/>
            <a:ext cx="481534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Total Profit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016364" y="6507737"/>
            <a:ext cx="7428904" cy="2998333"/>
            <a:chOff x="0" y="0"/>
            <a:chExt cx="1956584" cy="78968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345740" y="6736337"/>
            <a:ext cx="1154202" cy="804358"/>
            <a:chOff x="0" y="0"/>
            <a:chExt cx="303987" cy="2118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497704" y="6955261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832593" y="6822062"/>
            <a:ext cx="481534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Revenue Per SKU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43956" y="7756645"/>
            <a:ext cx="481534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 strike="noStrike" u="non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₹ 332.59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329054" y="3474937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968926" y="6931442"/>
            <a:ext cx="481534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Profit Margin %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262198" y="4142362"/>
            <a:ext cx="481534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5000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₹ 66,518</a:t>
            </a:r>
          </a:p>
          <a:p>
            <a:pPr algn="l">
              <a:lnSpc>
                <a:spcPts val="7000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4719117" y="7536132"/>
            <a:ext cx="481534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 strike="noStrike" u="none">
                <a:solidFill>
                  <a:srgbClr val="17726D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5.32%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0907466" y="4142362"/>
            <a:ext cx="481534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 strike="noStrike" u="none">
                <a:solidFill>
                  <a:srgbClr val="17726D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₹ 3,538.0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7090" y="2231409"/>
            <a:ext cx="16714740" cy="10818995"/>
          </a:xfrm>
          <a:custGeom>
            <a:avLst/>
            <a:gdLst/>
            <a:ahLst/>
            <a:cxnLst/>
            <a:rect r="r" b="b" t="t" l="l"/>
            <a:pathLst>
              <a:path h="10818995" w="16714740">
                <a:moveTo>
                  <a:pt x="0" y="0"/>
                </a:moveTo>
                <a:lnTo>
                  <a:pt x="16714740" y="0"/>
                </a:lnTo>
                <a:lnTo>
                  <a:pt x="16714740" y="10818995"/>
                </a:lnTo>
                <a:lnTo>
                  <a:pt x="0" y="10818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01975" y="426276"/>
            <a:ext cx="14534241" cy="213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3"/>
              </a:lnSpc>
            </a:pPr>
            <a:r>
              <a:rPr lang="en-US" b="true" sz="8705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INVENTORY EFFICIENCY &amp; SUPPLIER RISK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01975" y="3061729"/>
            <a:ext cx="7428904" cy="2998333"/>
            <a:chOff x="0" y="0"/>
            <a:chExt cx="1956584" cy="7896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77090" y="3256012"/>
            <a:ext cx="1154202" cy="804358"/>
            <a:chOff x="0" y="0"/>
            <a:chExt cx="303987" cy="2118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134070" y="6507737"/>
            <a:ext cx="7428904" cy="2998333"/>
            <a:chOff x="0" y="0"/>
            <a:chExt cx="1956584" cy="7896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784269" y="3061729"/>
            <a:ext cx="7428904" cy="2998333"/>
            <a:chOff x="0" y="0"/>
            <a:chExt cx="1956584" cy="7896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062075" y="3256012"/>
            <a:ext cx="1154202" cy="804358"/>
            <a:chOff x="0" y="0"/>
            <a:chExt cx="303987" cy="2118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466698" y="6735600"/>
            <a:ext cx="1154202" cy="804358"/>
            <a:chOff x="0" y="0"/>
            <a:chExt cx="303987" cy="2118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214039" y="3474937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34037" y="6955261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82073" y="3368764"/>
            <a:ext cx="5534720" cy="869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Average Inventory per SKU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97704" y="3368764"/>
            <a:ext cx="4815344" cy="869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Slow-Moving SKU Count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016364" y="6507737"/>
            <a:ext cx="7428904" cy="2998333"/>
            <a:chOff x="0" y="0"/>
            <a:chExt cx="1956584" cy="78968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345740" y="6736337"/>
            <a:ext cx="1154202" cy="804358"/>
            <a:chOff x="0" y="0"/>
            <a:chExt cx="303987" cy="2118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497704" y="6955261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832593" y="6822062"/>
            <a:ext cx="5426707" cy="869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Single-Source Dependency %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629925" y="7756645"/>
            <a:ext cx="481534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 strike="noStrike" u="non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1.50%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329054" y="3474937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968926" y="6931442"/>
            <a:ext cx="5093149" cy="869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Supplier Concentration Risk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968926" y="4133850"/>
            <a:ext cx="481534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 strike="noStrike" u="non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350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201021" y="7839403"/>
            <a:ext cx="481534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 strike="noStrike" u="none">
                <a:solidFill>
                  <a:srgbClr val="17726D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33%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2132675" y="4133850"/>
            <a:ext cx="1545401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 strike="noStrike" u="none">
                <a:solidFill>
                  <a:srgbClr val="17726D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91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7090" y="2231409"/>
            <a:ext cx="16714740" cy="10818995"/>
          </a:xfrm>
          <a:custGeom>
            <a:avLst/>
            <a:gdLst/>
            <a:ahLst/>
            <a:cxnLst/>
            <a:rect r="r" b="b" t="t" l="l"/>
            <a:pathLst>
              <a:path h="10818995" w="16714740">
                <a:moveTo>
                  <a:pt x="0" y="0"/>
                </a:moveTo>
                <a:lnTo>
                  <a:pt x="16714740" y="0"/>
                </a:lnTo>
                <a:lnTo>
                  <a:pt x="16714740" y="10818995"/>
                </a:lnTo>
                <a:lnTo>
                  <a:pt x="0" y="10818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38720"/>
            <a:ext cx="16230600" cy="2473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05"/>
              </a:lnSpc>
            </a:pPr>
            <a:r>
              <a:rPr lang="en-US" b="true" sz="10006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</a:t>
            </a:r>
            <a:r>
              <a:rPr lang="en-US" b="true" sz="10006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VENTORY HEALTH</a:t>
            </a:r>
          </a:p>
          <a:p>
            <a:pPr algn="l">
              <a:lnSpc>
                <a:spcPts val="9405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901975" y="3061729"/>
            <a:ext cx="7428904" cy="2998333"/>
            <a:chOff x="0" y="0"/>
            <a:chExt cx="1956584" cy="7896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77090" y="3256012"/>
            <a:ext cx="1154202" cy="804358"/>
            <a:chOff x="0" y="0"/>
            <a:chExt cx="303987" cy="2118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134070" y="6507737"/>
            <a:ext cx="7428904" cy="2998333"/>
            <a:chOff x="0" y="0"/>
            <a:chExt cx="1956584" cy="7896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784269" y="3061729"/>
            <a:ext cx="7428904" cy="2998333"/>
            <a:chOff x="0" y="0"/>
            <a:chExt cx="1956584" cy="7896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062075" y="3256012"/>
            <a:ext cx="1154202" cy="804358"/>
            <a:chOff x="0" y="0"/>
            <a:chExt cx="303987" cy="2118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482073" y="6736337"/>
            <a:ext cx="1154202" cy="804358"/>
            <a:chOff x="0" y="0"/>
            <a:chExt cx="303987" cy="2118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214039" y="3474937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34037" y="6955261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34037" y="3474937"/>
            <a:ext cx="481534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Total SKUs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97704" y="3474937"/>
            <a:ext cx="481534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Active SKUs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016364" y="6507737"/>
            <a:ext cx="7428904" cy="2998333"/>
            <a:chOff x="0" y="0"/>
            <a:chExt cx="1956584" cy="78968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345740" y="6736337"/>
            <a:ext cx="1154202" cy="804358"/>
            <a:chOff x="0" y="0"/>
            <a:chExt cx="303987" cy="2118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497704" y="6955261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832593" y="6955261"/>
            <a:ext cx="481534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Stockout Risk Count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214498" y="7536132"/>
            <a:ext cx="481534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 strike="noStrike" u="non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133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329054" y="3474937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866475" y="6955261"/>
            <a:ext cx="5419620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Non-Active Inventory %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968926" y="3955595"/>
            <a:ext cx="481534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5000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200</a:t>
            </a:r>
          </a:p>
          <a:p>
            <a:pPr algn="l">
              <a:lnSpc>
                <a:spcPts val="7000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5218219" y="7536132"/>
            <a:ext cx="481534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 strike="noStrike" u="none">
                <a:solidFill>
                  <a:srgbClr val="17726D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66%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1832593" y="3955595"/>
            <a:ext cx="481534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 strike="noStrike" u="none">
                <a:solidFill>
                  <a:srgbClr val="17726D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67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6967" y="7065996"/>
            <a:ext cx="4384608" cy="43846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960838" y="483870"/>
          <a:ext cx="8748433" cy="3771900"/>
        </p:xfrm>
        <a:graphic>
          <a:graphicData uri="http://schemas.openxmlformats.org/drawingml/2006/table">
            <a:tbl>
              <a:tblPr/>
              <a:tblGrid>
                <a:gridCol w="2469812"/>
                <a:gridCol w="6278621"/>
              </a:tblGrid>
              <a:tr h="18859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b="true" sz="6000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66%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Open Sans Semi-Bold"/>
                          <a:ea typeface="Open Sans Semi-Bold"/>
                          <a:cs typeface="Open Sans Semi-Bold"/>
                          <a:sym typeface="Open Sans Semi-Bold"/>
                        </a:rPr>
                        <a:t>Inventory is non-active (backordered or discontinued), indicating excess stock and demand mismatch.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9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b="true" sz="6000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60%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Open Sans Semi-Bold"/>
                          <a:ea typeface="Open Sans Semi-Bold"/>
                          <a:cs typeface="Open Sans Semi-Bold"/>
                          <a:sym typeface="Open Sans Semi-Bold"/>
                        </a:rPr>
                        <a:t>Top inventory categories account for total stock, increasing concentration risk.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37175" y="588645"/>
            <a:ext cx="8706825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b="true" sz="7200">
                <a:solidFill>
                  <a:srgbClr val="005337"/>
                </a:solidFill>
                <a:latin typeface="Inter Bold"/>
                <a:ea typeface="Inter Bold"/>
                <a:cs typeface="Inter Bold"/>
                <a:sym typeface="Inter Bold"/>
              </a:rPr>
              <a:t>KEY TAKEAWAYS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3314464"/>
            <a:ext cx="8739093" cy="5316089"/>
            <a:chOff x="0" y="0"/>
            <a:chExt cx="11652124" cy="7088119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0">
              <a:off x="2366391" y="-576612"/>
              <a:ext cx="6919342" cy="6919342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3020708" y="5875550"/>
              <a:ext cx="5688414" cy="604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8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915890" y="3829028"/>
              <a:ext cx="1820344" cy="594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8"/>
                </a:lnSpc>
                <a:spcBef>
                  <a:spcPct val="0"/>
                </a:spcBef>
              </a:pPr>
              <a:r>
                <a:rPr lang="en-US" b="true" sz="2560" i="true">
                  <a:solidFill>
                    <a:srgbClr val="000000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Vinder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106816"/>
              <a:ext cx="11652124" cy="981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19"/>
                </a:lnSpc>
                <a:spcBef>
                  <a:spcPct val="0"/>
                </a:spcBef>
              </a:pPr>
              <a:r>
                <a:rPr lang="en-US" b="true" sz="1948" i="true">
                  <a:solidFill>
                    <a:srgbClr val="000000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I</a:t>
              </a:r>
              <a:r>
                <a:rPr lang="en-US" b="true" sz="1948" i="true">
                  <a:solidFill>
                    <a:srgbClr val="000000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ndustry safe threshold: &lt; 20%</a:t>
              </a:r>
            </a:p>
            <a:p>
              <a:pPr algn="ctr">
                <a:lnSpc>
                  <a:spcPts val="3019"/>
                </a:lnSpc>
                <a:spcBef>
                  <a:spcPct val="0"/>
                </a:spcBef>
              </a:pPr>
              <a:r>
                <a:rPr lang="en-US" b="true" sz="1948" i="true">
                  <a:solidFill>
                    <a:srgbClr val="000000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Current exposure: High risk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178435" y="2305555"/>
            <a:ext cx="790669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Supplier Concentration Risk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60838" y="4750974"/>
            <a:ext cx="8748433" cy="509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high proportion of inventory is non-active or slow-moving, increasing holding costs.</a:t>
            </a:r>
          </a:p>
          <a:p>
            <a:pPr algn="just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Inventory levels are not aligned with sales and profit, indicating inefficient stock allocation.</a:t>
            </a:r>
          </a:p>
          <a:p>
            <a:pPr algn="just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small number of suppliers contribute a disproportionately large share of total sales, increasing supply chain risk.</a:t>
            </a:r>
          </a:p>
          <a:p>
            <a:pPr algn="just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Profitability is uneven across products despite similar inventory levels.</a:t>
            </a:r>
          </a:p>
          <a:p>
            <a:pPr algn="just" marL="0" indent="0" lvl="0">
              <a:lnSpc>
                <a:spcPts val="407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2759" y="6802807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cap="flat" w="38100">
            <a:solidFill>
              <a:srgbClr val="1772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785978" y="1231643"/>
            <a:ext cx="4758515" cy="475851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81075" y="2884046"/>
            <a:ext cx="14166687" cy="266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b="true" sz="15624">
                <a:solidFill>
                  <a:srgbClr val="005337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41545" y="8880475"/>
            <a:ext cx="2868747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00"/>
              </a:lnSpc>
            </a:pPr>
            <a:r>
              <a:rPr lang="en-US" b="true" sz="2000" i="true" u="sng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  <a:hlinkClick r:id="rId4" tooltip="https://www.linkedin.com/in/daniya-ghoshal-804a39285/"/>
              </a:rPr>
              <a:t>Linkedin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58498" y="8880475"/>
            <a:ext cx="2868747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00"/>
              </a:lnSpc>
            </a:pPr>
            <a:r>
              <a:rPr lang="en-US" b="true" sz="2000" i="true" u="sng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  <a:hlinkClick r:id="rId5" tooltip="https://github.com/ItsjustDaniya"/>
              </a:rPr>
              <a:t>Github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31547" y="8880475"/>
            <a:ext cx="2868747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00"/>
              </a:lnSpc>
            </a:pPr>
            <a:r>
              <a:rPr lang="en-US" b="true" sz="2000" i="true" u="sng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  <a:hlinkClick r:id="rId6" tooltip="https://www.notion.so/Hey-there-I-am-Daniya-2c415baf3592802b8d0bfd17de0aca63?source=copy_link"/>
              </a:rPr>
              <a:t>Portfolio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08483" cy="10287000"/>
            <a:chOff x="0" y="0"/>
            <a:chExt cx="16614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149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61494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58188" y="2278625"/>
            <a:ext cx="6225997" cy="6225973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4154" r="0" b="-46221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flipV="true">
            <a:off x="9091167" y="3525732"/>
            <a:ext cx="4351856" cy="0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559323"/>
            <a:ext cx="1189176" cy="1137285"/>
          </a:xfrm>
          <a:custGeom>
            <a:avLst/>
            <a:gdLst/>
            <a:ahLst/>
            <a:cxnLst/>
            <a:rect r="r" b="b" t="t" l="l"/>
            <a:pathLst>
              <a:path h="1137285" w="1189176">
                <a:moveTo>
                  <a:pt x="0" y="0"/>
                </a:moveTo>
                <a:lnTo>
                  <a:pt x="1189176" y="0"/>
                </a:lnTo>
                <a:lnTo>
                  <a:pt x="1189176" y="1137285"/>
                </a:lnTo>
                <a:lnTo>
                  <a:pt x="0" y="1137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8881660"/>
            <a:ext cx="715180" cy="71518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EAE4D2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091167" y="6653236"/>
            <a:ext cx="8168133" cy="644721"/>
            <a:chOff x="0" y="0"/>
            <a:chExt cx="10890844" cy="8596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5703" cy="859628"/>
            </a:xfrm>
            <a:custGeom>
              <a:avLst/>
              <a:gdLst/>
              <a:ahLst/>
              <a:cxnLst/>
              <a:rect r="r" b="b" t="t" l="l"/>
              <a:pathLst>
                <a:path h="859628" w="1125703">
                  <a:moveTo>
                    <a:pt x="0" y="0"/>
                  </a:moveTo>
                  <a:lnTo>
                    <a:pt x="1125703" y="0"/>
                  </a:lnTo>
                  <a:lnTo>
                    <a:pt x="1125703" y="859628"/>
                  </a:lnTo>
                  <a:lnTo>
                    <a:pt x="0" y="859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103707" y="0"/>
              <a:ext cx="993267" cy="859628"/>
            </a:xfrm>
            <a:custGeom>
              <a:avLst/>
              <a:gdLst/>
              <a:ahLst/>
              <a:cxnLst/>
              <a:rect r="r" b="b" t="t" l="l"/>
              <a:pathLst>
                <a:path h="859628" w="993267">
                  <a:moveTo>
                    <a:pt x="0" y="0"/>
                  </a:moveTo>
                  <a:lnTo>
                    <a:pt x="993268" y="0"/>
                  </a:lnTo>
                  <a:lnTo>
                    <a:pt x="993268" y="859628"/>
                  </a:lnTo>
                  <a:lnTo>
                    <a:pt x="0" y="859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0074979" y="0"/>
              <a:ext cx="815865" cy="859628"/>
            </a:xfrm>
            <a:custGeom>
              <a:avLst/>
              <a:gdLst/>
              <a:ahLst/>
              <a:cxnLst/>
              <a:rect r="r" b="b" t="t" l="l"/>
              <a:pathLst>
                <a:path h="859628" w="815865">
                  <a:moveTo>
                    <a:pt x="0" y="0"/>
                  </a:moveTo>
                  <a:lnTo>
                    <a:pt x="815865" y="0"/>
                  </a:lnTo>
                  <a:lnTo>
                    <a:pt x="815865" y="859628"/>
                  </a:lnTo>
                  <a:lnTo>
                    <a:pt x="0" y="859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443695" y="2258775"/>
            <a:ext cx="9463078" cy="97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5"/>
              </a:lnSpc>
            </a:pPr>
            <a:r>
              <a:rPr lang="en-US" sz="69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OBJECTIVE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4038219"/>
            <a:ext cx="8115300" cy="2086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24"/>
              </a:lnSpc>
            </a:pPr>
            <a:r>
              <a:rPr lang="en-US" sz="2400" spc="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Analyze inventory data to identify stock risks, demand concentration, and operational inefficiencies, and convert insights into actionable business recommendations.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257851"/>
            <a:ext cx="18288000" cy="5029149"/>
            <a:chOff x="0" y="0"/>
            <a:chExt cx="4816593" cy="13245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24549"/>
            </a:xfrm>
            <a:custGeom>
              <a:avLst/>
              <a:gdLst/>
              <a:ahLst/>
              <a:cxnLst/>
              <a:rect r="r" b="b" t="t" l="l"/>
              <a:pathLst>
                <a:path h="132454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24549"/>
                  </a:lnTo>
                  <a:lnTo>
                    <a:pt x="0" y="1324549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372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0"/>
            <a:ext cx="5925122" cy="9258300"/>
            <a:chOff x="0" y="0"/>
            <a:chExt cx="7900163" cy="123444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971" t="0" r="1971" b="0"/>
            <a:stretch>
              <a:fillRect/>
            </a:stretch>
          </p:blipFill>
          <p:spPr>
            <a:xfrm flipH="false" flipV="false">
              <a:off x="0" y="0"/>
              <a:ext cx="7900163" cy="123444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5853048" y="-912528"/>
            <a:ext cx="3803190" cy="38031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643344" y="430537"/>
            <a:ext cx="1045761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999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PROBLEM → 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43344" y="1544962"/>
            <a:ext cx="467493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 spc="139">
                <a:solidFill>
                  <a:srgbClr val="17726D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BUSINESS PROBLEM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30382" y="5581932"/>
            <a:ext cx="504177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 spc="139">
                <a:solidFill>
                  <a:srgbClr val="FFFFFF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ANALYTICAL APPROACH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43344" y="2337347"/>
            <a:ext cx="10235903" cy="229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7263" indent="-283632" lvl="1">
              <a:lnSpc>
                <a:spcPts val="4624"/>
              </a:lnSpc>
              <a:buFont typeface="Arial"/>
              <a:buChar char="•"/>
            </a:pPr>
            <a:r>
              <a:rPr lang="en-US" sz="2627" spc="10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Stockouts affecting sales continuity</a:t>
            </a:r>
          </a:p>
          <a:p>
            <a:pPr algn="just" marL="567263" indent="-283632" lvl="1">
              <a:lnSpc>
                <a:spcPts val="4624"/>
              </a:lnSpc>
              <a:buFont typeface="Arial"/>
              <a:buChar char="•"/>
            </a:pPr>
            <a:r>
              <a:rPr lang="en-US" sz="2627" spc="10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Excess inventory locking working capital</a:t>
            </a:r>
          </a:p>
          <a:p>
            <a:pPr algn="just" marL="567263" indent="-283632" lvl="1">
              <a:lnSpc>
                <a:spcPts val="4624"/>
              </a:lnSpc>
              <a:buFont typeface="Arial"/>
              <a:buChar char="•"/>
            </a:pPr>
            <a:r>
              <a:rPr lang="en-US" sz="2627" spc="10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Lack of visibility into category-level performance</a:t>
            </a:r>
          </a:p>
          <a:p>
            <a:pPr algn="just" marL="0" indent="0" lvl="0">
              <a:lnSpc>
                <a:spcPts val="462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643344" y="6387112"/>
            <a:ext cx="9349862" cy="2620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4224"/>
              </a:lnSpc>
              <a:buFont typeface="Arial"/>
              <a:buChar char="•"/>
            </a:pPr>
            <a:r>
              <a:rPr lang="en-US" sz="2400" spc="9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Inventory health analysis</a:t>
            </a:r>
          </a:p>
          <a:p>
            <a:pPr algn="just" marL="518160" indent="-259080" lvl="1">
              <a:lnSpc>
                <a:spcPts val="4224"/>
              </a:lnSpc>
              <a:buFont typeface="Arial"/>
              <a:buChar char="•"/>
            </a:pPr>
            <a:r>
              <a:rPr lang="en-US" sz="2400" spc="9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Category-level aggregation</a:t>
            </a:r>
          </a:p>
          <a:p>
            <a:pPr algn="just" marL="518160" indent="-259080" lvl="1">
              <a:lnSpc>
                <a:spcPts val="4224"/>
              </a:lnSpc>
              <a:buFont typeface="Arial"/>
              <a:buChar char="•"/>
            </a:pPr>
            <a:r>
              <a:rPr lang="en-US" sz="2400" spc="9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Reorder risk identification</a:t>
            </a:r>
          </a:p>
          <a:p>
            <a:pPr algn="just" marL="518160" indent="-259080" lvl="1">
              <a:lnSpc>
                <a:spcPts val="4224"/>
              </a:lnSpc>
              <a:buFont typeface="Arial"/>
              <a:buChar char="•"/>
            </a:pPr>
            <a:r>
              <a:rPr lang="en-US" sz="2400" spc="9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Insight-driven recommendations</a:t>
            </a:r>
          </a:p>
          <a:p>
            <a:pPr algn="just" marL="0" indent="0" lvl="0">
              <a:lnSpc>
                <a:spcPts val="4224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9258300"/>
            <a:ext cx="1028700" cy="1028700"/>
            <a:chOff x="0" y="0"/>
            <a:chExt cx="270933" cy="2709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7093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952919"/>
            <a:ext cx="18288000" cy="8608562"/>
            <a:chOff x="0" y="0"/>
            <a:chExt cx="4816593" cy="22672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267276"/>
            </a:xfrm>
            <a:custGeom>
              <a:avLst/>
              <a:gdLst/>
              <a:ahLst/>
              <a:cxnLst/>
              <a:rect r="r" b="b" t="t" l="l"/>
              <a:pathLst>
                <a:path h="22672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67276"/>
                  </a:lnTo>
                  <a:lnTo>
                    <a:pt x="0" y="2267276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314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39945" y="2361184"/>
            <a:ext cx="5433248" cy="6801722"/>
            <a:chOff x="0" y="0"/>
            <a:chExt cx="812800" cy="10175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017520"/>
            </a:xfrm>
            <a:custGeom>
              <a:avLst/>
              <a:gdLst/>
              <a:ahLst/>
              <a:cxnLst/>
              <a:rect r="r" b="b" t="t" l="l"/>
              <a:pathLst>
                <a:path h="1017520" w="812800">
                  <a:moveTo>
                    <a:pt x="126817" y="0"/>
                  </a:moveTo>
                  <a:lnTo>
                    <a:pt x="685982" y="0"/>
                  </a:lnTo>
                  <a:cubicBezTo>
                    <a:pt x="719617" y="0"/>
                    <a:pt x="751873" y="13361"/>
                    <a:pt x="775656" y="37144"/>
                  </a:cubicBezTo>
                  <a:cubicBezTo>
                    <a:pt x="799439" y="60927"/>
                    <a:pt x="812800" y="93183"/>
                    <a:pt x="812800" y="126817"/>
                  </a:cubicBezTo>
                  <a:lnTo>
                    <a:pt x="812800" y="890703"/>
                  </a:lnTo>
                  <a:cubicBezTo>
                    <a:pt x="812800" y="924337"/>
                    <a:pt x="799439" y="956593"/>
                    <a:pt x="775656" y="980376"/>
                  </a:cubicBezTo>
                  <a:cubicBezTo>
                    <a:pt x="751873" y="1004159"/>
                    <a:pt x="719617" y="1017520"/>
                    <a:pt x="685982" y="1017520"/>
                  </a:cubicBezTo>
                  <a:lnTo>
                    <a:pt x="126817" y="1017520"/>
                  </a:lnTo>
                  <a:cubicBezTo>
                    <a:pt x="93183" y="1017520"/>
                    <a:pt x="60927" y="1004159"/>
                    <a:pt x="37144" y="980376"/>
                  </a:cubicBezTo>
                  <a:cubicBezTo>
                    <a:pt x="13361" y="956593"/>
                    <a:pt x="0" y="924337"/>
                    <a:pt x="0" y="890703"/>
                  </a:cubicBezTo>
                  <a:lnTo>
                    <a:pt x="0" y="126817"/>
                  </a:lnTo>
                  <a:cubicBezTo>
                    <a:pt x="0" y="93183"/>
                    <a:pt x="13361" y="60927"/>
                    <a:pt x="37144" y="37144"/>
                  </a:cubicBezTo>
                  <a:cubicBezTo>
                    <a:pt x="60927" y="13361"/>
                    <a:pt x="93183" y="0"/>
                    <a:pt x="126817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1055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427376" y="2361184"/>
            <a:ext cx="5433248" cy="6801722"/>
            <a:chOff x="0" y="0"/>
            <a:chExt cx="812800" cy="10175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017520"/>
            </a:xfrm>
            <a:custGeom>
              <a:avLst/>
              <a:gdLst/>
              <a:ahLst/>
              <a:cxnLst/>
              <a:rect r="r" b="b" t="t" l="l"/>
              <a:pathLst>
                <a:path h="1017520" w="812800">
                  <a:moveTo>
                    <a:pt x="126817" y="0"/>
                  </a:moveTo>
                  <a:lnTo>
                    <a:pt x="685982" y="0"/>
                  </a:lnTo>
                  <a:cubicBezTo>
                    <a:pt x="719617" y="0"/>
                    <a:pt x="751873" y="13361"/>
                    <a:pt x="775656" y="37144"/>
                  </a:cubicBezTo>
                  <a:cubicBezTo>
                    <a:pt x="799439" y="60927"/>
                    <a:pt x="812800" y="93183"/>
                    <a:pt x="812800" y="126817"/>
                  </a:cubicBezTo>
                  <a:lnTo>
                    <a:pt x="812800" y="890703"/>
                  </a:lnTo>
                  <a:cubicBezTo>
                    <a:pt x="812800" y="924337"/>
                    <a:pt x="799439" y="956593"/>
                    <a:pt x="775656" y="980376"/>
                  </a:cubicBezTo>
                  <a:cubicBezTo>
                    <a:pt x="751873" y="1004159"/>
                    <a:pt x="719617" y="1017520"/>
                    <a:pt x="685982" y="1017520"/>
                  </a:cubicBezTo>
                  <a:lnTo>
                    <a:pt x="126817" y="1017520"/>
                  </a:lnTo>
                  <a:cubicBezTo>
                    <a:pt x="93183" y="1017520"/>
                    <a:pt x="60927" y="1004159"/>
                    <a:pt x="37144" y="980376"/>
                  </a:cubicBezTo>
                  <a:cubicBezTo>
                    <a:pt x="13361" y="956593"/>
                    <a:pt x="0" y="924337"/>
                    <a:pt x="0" y="890703"/>
                  </a:cubicBezTo>
                  <a:lnTo>
                    <a:pt x="0" y="126817"/>
                  </a:lnTo>
                  <a:cubicBezTo>
                    <a:pt x="0" y="93183"/>
                    <a:pt x="13361" y="60927"/>
                    <a:pt x="37144" y="37144"/>
                  </a:cubicBezTo>
                  <a:cubicBezTo>
                    <a:pt x="60927" y="13361"/>
                    <a:pt x="93183" y="0"/>
                    <a:pt x="126817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1055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13024" y="2361184"/>
            <a:ext cx="5433248" cy="6801722"/>
            <a:chOff x="0" y="0"/>
            <a:chExt cx="812800" cy="10175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017520"/>
            </a:xfrm>
            <a:custGeom>
              <a:avLst/>
              <a:gdLst/>
              <a:ahLst/>
              <a:cxnLst/>
              <a:rect r="r" b="b" t="t" l="l"/>
              <a:pathLst>
                <a:path h="1017520" w="812800">
                  <a:moveTo>
                    <a:pt x="126817" y="0"/>
                  </a:moveTo>
                  <a:lnTo>
                    <a:pt x="685982" y="0"/>
                  </a:lnTo>
                  <a:cubicBezTo>
                    <a:pt x="719617" y="0"/>
                    <a:pt x="751873" y="13361"/>
                    <a:pt x="775656" y="37144"/>
                  </a:cubicBezTo>
                  <a:cubicBezTo>
                    <a:pt x="799439" y="60927"/>
                    <a:pt x="812800" y="93183"/>
                    <a:pt x="812800" y="126817"/>
                  </a:cubicBezTo>
                  <a:lnTo>
                    <a:pt x="812800" y="890703"/>
                  </a:lnTo>
                  <a:cubicBezTo>
                    <a:pt x="812800" y="924337"/>
                    <a:pt x="799439" y="956593"/>
                    <a:pt x="775656" y="980376"/>
                  </a:cubicBezTo>
                  <a:cubicBezTo>
                    <a:pt x="751873" y="1004159"/>
                    <a:pt x="719617" y="1017520"/>
                    <a:pt x="685982" y="1017520"/>
                  </a:cubicBezTo>
                  <a:lnTo>
                    <a:pt x="126817" y="1017520"/>
                  </a:lnTo>
                  <a:cubicBezTo>
                    <a:pt x="93183" y="1017520"/>
                    <a:pt x="60927" y="1004159"/>
                    <a:pt x="37144" y="980376"/>
                  </a:cubicBezTo>
                  <a:cubicBezTo>
                    <a:pt x="13361" y="956593"/>
                    <a:pt x="0" y="924337"/>
                    <a:pt x="0" y="890703"/>
                  </a:cubicBezTo>
                  <a:lnTo>
                    <a:pt x="0" y="126817"/>
                  </a:lnTo>
                  <a:cubicBezTo>
                    <a:pt x="0" y="93183"/>
                    <a:pt x="13361" y="60927"/>
                    <a:pt x="37144" y="37144"/>
                  </a:cubicBezTo>
                  <a:cubicBezTo>
                    <a:pt x="60927" y="13361"/>
                    <a:pt x="93183" y="0"/>
                    <a:pt x="126817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1055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457494"/>
            <a:ext cx="18288000" cy="1495425"/>
            <a:chOff x="0" y="0"/>
            <a:chExt cx="4816593" cy="3938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051383" y="3000270"/>
            <a:ext cx="3010373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</a:t>
            </a:r>
            <a:r>
              <a:rPr lang="en-US" b="true" sz="21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ataset Scope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7353" y="3933598"/>
            <a:ext cx="4200668" cy="392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796" indent="-248398" lvl="1">
              <a:lnSpc>
                <a:spcPts val="3451"/>
              </a:lnSpc>
              <a:buFont typeface="Arial"/>
              <a:buChar char="•"/>
            </a:pPr>
            <a:r>
              <a:rPr lang="en-US" b="true" sz="230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200</a:t>
            </a:r>
            <a:r>
              <a:rPr lang="en-US" b="true" sz="230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unique product records</a:t>
            </a:r>
          </a:p>
          <a:p>
            <a:pPr algn="l" marL="496796" indent="-248398" lvl="1">
              <a:lnSpc>
                <a:spcPts val="3451"/>
              </a:lnSpc>
              <a:buFont typeface="Arial"/>
              <a:buChar char="•"/>
            </a:pPr>
            <a:r>
              <a:rPr lang="en-US" b="true" sz="230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Multi-category inventory data</a:t>
            </a:r>
          </a:p>
          <a:p>
            <a:pPr algn="l" marL="496796" indent="-248398" lvl="1">
              <a:lnSpc>
                <a:spcPts val="3451"/>
              </a:lnSpc>
              <a:buFont typeface="Arial"/>
              <a:buChar char="•"/>
            </a:pPr>
            <a:r>
              <a:rPr lang="en-US" b="true" sz="230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Supplier-linked product information</a:t>
            </a:r>
          </a:p>
          <a:p>
            <a:pPr algn="l" marL="496796" indent="-248398" lvl="1">
              <a:lnSpc>
                <a:spcPts val="3451"/>
              </a:lnSpc>
              <a:buFont typeface="Arial"/>
              <a:buChar char="•"/>
            </a:pPr>
            <a:r>
              <a:rPr lang="en-US" b="true" sz="230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Time-based inventory tracking</a:t>
            </a:r>
          </a:p>
          <a:p>
            <a:pPr algn="l" marL="0" indent="0" lvl="0">
              <a:lnSpc>
                <a:spcPts val="3451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515628" y="3000270"/>
            <a:ext cx="3254961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Key Variables Analyzed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93124" y="3933598"/>
            <a:ext cx="4373110" cy="304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Stock Quantity &amp; Reorder Level</a:t>
            </a:r>
          </a:p>
          <a:p>
            <a:pPr algn="l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Sales Volume</a:t>
            </a:r>
          </a:p>
          <a:p>
            <a:pPr algn="l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Inventory Turnover Rate</a:t>
            </a:r>
          </a:p>
          <a:p>
            <a:pPr algn="l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 Status (Active, Backordered, Discontinued)</a:t>
            </a:r>
          </a:p>
          <a:p>
            <a:pPr algn="l" marL="0" indent="0" lvl="0">
              <a:lnSpc>
                <a:spcPts val="345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3224462" y="3000270"/>
            <a:ext cx="3010373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Context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71145" y="3933598"/>
            <a:ext cx="4118431" cy="383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Op</a:t>
            </a:r>
            <a:r>
              <a:rPr lang="en-US" b="true" sz="22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erational inventory management</a:t>
            </a:r>
          </a:p>
          <a:p>
            <a:pPr algn="l"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Stock availability &amp; replenishment planning</a:t>
            </a:r>
          </a:p>
          <a:p>
            <a:pPr algn="l"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Category-level demand assessment</a:t>
            </a:r>
          </a:p>
          <a:p>
            <a:pPr algn="l"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Supply chain efficiency insights</a:t>
            </a:r>
          </a:p>
          <a:p>
            <a:pPr algn="l" marL="0" indent="0" lvl="0">
              <a:lnSpc>
                <a:spcPts val="344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839945" y="765151"/>
            <a:ext cx="9716153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DATASET OVERVIEW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101784" y="9524856"/>
            <a:ext cx="12302014" cy="32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9"/>
              </a:lnSpc>
              <a:spcBef>
                <a:spcPct val="0"/>
              </a:spcBef>
            </a:pPr>
            <a:r>
              <a:rPr lang="en-US" b="true" sz="17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Structured operational data used to evaluate inventory health, demand patterns, and optimization opportunities.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495425"/>
            <a:chOff x="0" y="0"/>
            <a:chExt cx="4816593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96519" y="504102"/>
            <a:ext cx="16118608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INVENTORY STATUS &amp; CONCENTRATION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357705" y="7637029"/>
            <a:ext cx="4136867" cy="41368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864747" y="2283362"/>
            <a:ext cx="790669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Fruits &amp; Vegetables and Beverages hold disproportionately higher inventory than other categories.</a:t>
            </a:r>
          </a:p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Categories like Bakery and Oils &amp; Fats hold significantly lower inventory volumes.</a:t>
            </a:r>
          </a:p>
          <a:p>
            <a:pPr algn="just" marL="0" indent="0" lvl="0">
              <a:lnSpc>
                <a:spcPts val="30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96519" y="1652739"/>
            <a:ext cx="786106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Inventory Status Snapshot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720872" y="1683219"/>
            <a:ext cx="790669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Where exactly is inventory concentrated?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90466" y="3480168"/>
            <a:ext cx="8779662" cy="658501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127090" y="9297560"/>
            <a:ext cx="8027946" cy="60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Inventory concentration increases exposure risk problems in high-inventory categories disproportionately affect overall operations.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3485" y="3451415"/>
            <a:ext cx="7705658" cy="6618479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37308" y="2283362"/>
            <a:ext cx="7906692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Discontinued inventory dominates, exceeding both active and backordered stock while active inventory forms only about one-third, indicating </a:t>
            </a: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limited 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revenue-ready inventory. Finally backordered items, while smaller in share, still represent </a:t>
            </a: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unfulfilled 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demand, not excess supply.</a:t>
            </a:r>
          </a:p>
          <a:p>
            <a:pPr algn="just" marL="0" indent="0" lvl="0">
              <a:lnSpc>
                <a:spcPts val="30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95806" y="9379072"/>
            <a:ext cx="7750035" cy="60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The key contrast here is between i</a:t>
            </a: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nventory volume and inventory usability  a large share exists, but much of it is not contributing to sales.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98059" y="4512212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18099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98059" y="5095875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18019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66357" y="5720080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10642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08581" y="6344285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10165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61178" y="6968490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6220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00437" y="7592695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4022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99228" y="8216901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2889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945152"/>
            <a:chOff x="0" y="0"/>
            <a:chExt cx="4816593" cy="7756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75678"/>
            </a:xfrm>
            <a:custGeom>
              <a:avLst/>
              <a:gdLst/>
              <a:ahLst/>
              <a:cxnLst/>
              <a:rect r="r" b="b" t="t" l="l"/>
              <a:pathLst>
                <a:path h="7756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75678"/>
                  </a:lnTo>
                  <a:lnTo>
                    <a:pt x="0" y="775678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823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45226" y="-1332365"/>
            <a:ext cx="3803190" cy="38031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EAE4D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33144" y="3389865"/>
            <a:ext cx="11551821" cy="286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SALES VS INVENTORY TURNOVER</a:t>
            </a:r>
          </a:p>
          <a:p>
            <a:pPr algn="l">
              <a:lnSpc>
                <a:spcPts val="735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83711" y="5436782"/>
            <a:ext cx="8482780" cy="327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9"/>
              </a:lnSpc>
            </a:pPr>
            <a:r>
              <a:rPr lang="en-US" sz="24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Fruits &amp; Vegetables generate the highest sales but show declining turnover efficiency.While some </a:t>
            </a:r>
            <a:r>
              <a:rPr lang="en-US" sz="249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mid-inventory</a:t>
            </a:r>
            <a:r>
              <a:rPr lang="en-US" sz="24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categories (Beverages, Dairy) have lower sales relative to stock held. Low-inventory categories also show lower sales but more proportional turnover.</a:t>
            </a:r>
          </a:p>
          <a:p>
            <a:pPr algn="l" marL="0" indent="0" lvl="0">
              <a:lnSpc>
                <a:spcPts val="4369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1500116" y="3458292"/>
            <a:ext cx="5888672" cy="6828708"/>
            <a:chOff x="0" y="0"/>
            <a:chExt cx="7851562" cy="9104944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0">
              <a:off x="-887977" y="-662805"/>
              <a:ext cx="9627516" cy="10655725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0">
              <a:off x="843960" y="-659054"/>
              <a:ext cx="7666656" cy="7908654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10045102" y="3115862"/>
            <a:ext cx="879869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Co</a:t>
            </a: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nfirms that inventory concentration ≠ operational efficiency.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1626" y="834401"/>
            <a:ext cx="15212193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DOES HIGH INVENTORY TRANSLATE INTO STRONG SALES?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3144" y="8677766"/>
            <a:ext cx="8798699" cy="60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The key co</a:t>
            </a: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ntrast is between revenue generation and efficiency:</a:t>
            </a:r>
          </a:p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High sales do not automatically imply efficient inventory usage.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1243506" y="6346562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18099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11885082" y="6356088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18019</a:t>
            </a:r>
          </a:p>
        </p:txBody>
      </p:sp>
      <p:sp>
        <p:nvSpPr>
          <p:cNvPr name="TextBox 18" id="18"/>
          <p:cNvSpPr txBox="true"/>
          <p:nvPr/>
        </p:nvSpPr>
        <p:spPr>
          <a:xfrm rot="-5400000">
            <a:off x="12579002" y="7002347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10642</a:t>
            </a:r>
          </a:p>
        </p:txBody>
      </p:sp>
      <p:sp>
        <p:nvSpPr>
          <p:cNvPr name="TextBox 19" id="19"/>
          <p:cNvSpPr txBox="true"/>
          <p:nvPr/>
        </p:nvSpPr>
        <p:spPr>
          <a:xfrm rot="-5400000">
            <a:off x="13184183" y="7144753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10165</a:t>
            </a:r>
          </a:p>
        </p:txBody>
      </p:sp>
      <p:sp>
        <p:nvSpPr>
          <p:cNvPr name="TextBox 20" id="20"/>
          <p:cNvSpPr txBox="true"/>
          <p:nvPr/>
        </p:nvSpPr>
        <p:spPr>
          <a:xfrm rot="-5400000">
            <a:off x="13859076" y="7649966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6220</a:t>
            </a:r>
          </a:p>
        </p:txBody>
      </p:sp>
      <p:sp>
        <p:nvSpPr>
          <p:cNvPr name="TextBox 21" id="21"/>
          <p:cNvSpPr txBox="true"/>
          <p:nvPr/>
        </p:nvSpPr>
        <p:spPr>
          <a:xfrm rot="-5400000">
            <a:off x="14492806" y="7890564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4022</a:t>
            </a:r>
          </a:p>
        </p:txBody>
      </p:sp>
      <p:sp>
        <p:nvSpPr>
          <p:cNvPr name="TextBox 22" id="22"/>
          <p:cNvSpPr txBox="true"/>
          <p:nvPr/>
        </p:nvSpPr>
        <p:spPr>
          <a:xfrm rot="-5400000">
            <a:off x="15151714" y="8057072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2889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8614" y="158263"/>
            <a:ext cx="8657983" cy="10433955"/>
            <a:chOff x="0" y="0"/>
            <a:chExt cx="2280292" cy="2748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0292" cy="2748037"/>
            </a:xfrm>
            <a:custGeom>
              <a:avLst/>
              <a:gdLst/>
              <a:ahLst/>
              <a:cxnLst/>
              <a:rect r="r" b="b" t="t" l="l"/>
              <a:pathLst>
                <a:path h="2748037" w="2280292">
                  <a:moveTo>
                    <a:pt x="0" y="0"/>
                  </a:moveTo>
                  <a:lnTo>
                    <a:pt x="2280292" y="0"/>
                  </a:lnTo>
                  <a:lnTo>
                    <a:pt x="2280292" y="2748037"/>
                  </a:lnTo>
                  <a:lnTo>
                    <a:pt x="0" y="274803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80292" cy="2795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14210" y="4944206"/>
            <a:ext cx="8402771" cy="569735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354086"/>
            <a:ext cx="8545909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HOW DO INVENTORY AND SALES BEHAVE OVER TIME?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357705" y="7637029"/>
            <a:ext cx="4136867" cy="413686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08892" y="507555"/>
            <a:ext cx="8454990" cy="557226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48610" y="3217489"/>
            <a:ext cx="6533969" cy="169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0"/>
              </a:lnSpc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Inventory levels fluctuate sharply, while sales follow smoother, lagged patterns.</a:t>
            </a:r>
          </a:p>
          <a:p>
            <a:pPr algn="just" marL="0" indent="0" lvl="0">
              <a:lnSpc>
                <a:spcPts val="3410"/>
              </a:lnSpc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Peaks in inventory often precede sales increases, suggesting over-buffering.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69403" y="423545"/>
            <a:ext cx="6533969" cy="60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Parallel time-series trends for inventory levels and sales volume across months.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69403" y="6479705"/>
            <a:ext cx="6533969" cy="255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some periods, inventory rises without a corresponding sales lift. Inventory planning appears </a:t>
            </a:r>
            <a:r>
              <a:rPr lang="en-US" sz="2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reactive</a:t>
            </a: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</a:t>
            </a: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ather than </a:t>
            </a:r>
            <a:r>
              <a:rPr lang="en-US" sz="2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demand-aligned</a:t>
            </a: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increasing holding costs and risk of obsolescence.</a:t>
            </a:r>
          </a:p>
          <a:p>
            <a:pPr algn="just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Time misalignment introduces profit risk, explored next.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945152"/>
            <a:chOff x="0" y="0"/>
            <a:chExt cx="4816593" cy="7756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75678"/>
            </a:xfrm>
            <a:custGeom>
              <a:avLst/>
              <a:gdLst/>
              <a:ahLst/>
              <a:cxnLst/>
              <a:rect r="r" b="b" t="t" l="l"/>
              <a:pathLst>
                <a:path h="7756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75678"/>
                  </a:lnTo>
                  <a:lnTo>
                    <a:pt x="0" y="775678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823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45226" y="-1332365"/>
            <a:ext cx="3803190" cy="38031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EAE4D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49470" y="365649"/>
            <a:ext cx="16589060" cy="2919441"/>
            <a:chOff x="0" y="0"/>
            <a:chExt cx="22118747" cy="3892588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46560" r="0" b="23674"/>
            <a:stretch>
              <a:fillRect/>
            </a:stretch>
          </p:blipFill>
          <p:spPr>
            <a:xfrm flipH="false" flipV="false">
              <a:off x="0" y="0"/>
              <a:ext cx="22118747" cy="3892588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09453" y="2932658"/>
            <a:ext cx="7372980" cy="791480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48957" y="3682382"/>
            <a:ext cx="11551821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sz="70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RISK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9470" y="5019675"/>
            <a:ext cx="8294530" cy="315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Some high-inventory categories contribute disproportionately lower profit. Lower-inventory categories sometimes show better profit efficiency. Inventory accumulation does not scale linearly with profitability.</a:t>
            </a:r>
          </a:p>
          <a:p>
            <a:pPr algn="l" marL="0" indent="0" lvl="0">
              <a:lnSpc>
                <a:spcPts val="42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49470" y="8766810"/>
            <a:ext cx="7979493" cy="60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This</a:t>
            </a: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highlights capital misallocation risk, excess stock does not guarantee financial return.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423761"/>
            <a:chOff x="0" y="0"/>
            <a:chExt cx="4816593" cy="6383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38357"/>
            </a:xfrm>
            <a:custGeom>
              <a:avLst/>
              <a:gdLst/>
              <a:ahLst/>
              <a:cxnLst/>
              <a:rect r="r" b="b" t="t" l="l"/>
              <a:pathLst>
                <a:path h="6383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38357"/>
                  </a:lnTo>
                  <a:lnTo>
                    <a:pt x="0" y="6383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685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1462" y="283193"/>
            <a:ext cx="17843472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46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DOES SUPPLIER CONCENTRATION EXPOSE US TO REVENUE RISK?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357705" y="7637029"/>
            <a:ext cx="4136867" cy="41368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10907" y="2698585"/>
            <a:ext cx="790669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Supplier Concentration Risk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05968" y="8696751"/>
            <a:ext cx="7177541" cy="60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Ov</a:t>
            </a: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er 30% revenue dependence on a single supplier exposes the business to critical operational and financial risk.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84857" y="2205451"/>
            <a:ext cx="6963121" cy="696312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817129" y="3275800"/>
            <a:ext cx="7906692" cy="216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33% of total sales depend on a single supplier (Vinder)</a:t>
            </a:r>
          </a:p>
          <a:p>
            <a:pPr algn="just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Top 3 suppliers contribute ~60–65% of total sales</a:t>
            </a:r>
          </a:p>
          <a:p>
            <a:pPr algn="just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Multiple suppliers hold inventory but generate minimal revenue</a:t>
            </a:r>
          </a:p>
          <a:p>
            <a:pPr algn="just" marL="0" indent="0" lvl="0">
              <a:lnSpc>
                <a:spcPts val="3450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075482" y="5449651"/>
            <a:ext cx="7177541" cy="4366180"/>
            <a:chOff x="0" y="0"/>
            <a:chExt cx="9570055" cy="5821573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0">
              <a:off x="1943550" y="-473579"/>
              <a:ext cx="5682954" cy="5682954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2480950" y="4829405"/>
              <a:ext cx="4671975" cy="492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9"/>
                </a:lnSpc>
                <a:spcBef>
                  <a:spcPct val="0"/>
                </a:spcBef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037490" y="3148567"/>
              <a:ext cx="1495074" cy="489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9"/>
                </a:lnSpc>
                <a:spcBef>
                  <a:spcPct val="0"/>
                </a:spcBef>
              </a:pPr>
              <a:r>
                <a:rPr lang="en-US" b="true" sz="2102" i="true">
                  <a:solidFill>
                    <a:srgbClr val="005337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Vinder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5030574"/>
              <a:ext cx="9570055" cy="790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79"/>
                </a:lnSpc>
                <a:spcBef>
                  <a:spcPct val="0"/>
                </a:spcBef>
              </a:pPr>
              <a:r>
                <a:rPr lang="en-US" b="true" sz="1599" i="true">
                  <a:solidFill>
                    <a:srgbClr val="000000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I</a:t>
              </a:r>
              <a:r>
                <a:rPr lang="en-US" b="true" sz="1599" i="true">
                  <a:solidFill>
                    <a:srgbClr val="000000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ndustry safe threshold: &lt; 20%</a:t>
              </a:r>
            </a:p>
            <a:p>
              <a:pPr algn="ctr">
                <a:lnSpc>
                  <a:spcPts val="2479"/>
                </a:lnSpc>
                <a:spcBef>
                  <a:spcPct val="0"/>
                </a:spcBef>
              </a:pPr>
              <a:r>
                <a:rPr lang="en-US" b="true" sz="1599" i="true">
                  <a:solidFill>
                    <a:srgbClr val="000000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Current exposure: High risk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545785" y="1859506"/>
            <a:ext cx="10990239" cy="32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9"/>
              </a:lnSpc>
              <a:spcBef>
                <a:spcPct val="0"/>
              </a:spcBef>
            </a:pPr>
            <a:r>
              <a:rPr lang="en-US" b="true" sz="17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Div</a:t>
            </a:r>
            <a:r>
              <a:rPr lang="en-US" b="true" sz="17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ersifying supplier revenue could reduce disruption exposure without impacting sales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DAG9n6E61KY</dc:identifier>
  <dcterms:modified xsi:type="dcterms:W3CDTF">2011-08-01T06:04:30Z</dcterms:modified>
  <cp:revision>1</cp:revision>
  <dc:title>Stocksmarts</dc:title>
</cp:coreProperties>
</file>